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57" r:id="rId3"/>
    <p:sldId id="258" r:id="rId4"/>
    <p:sldId id="259" r:id="rId5"/>
    <p:sldId id="283" r:id="rId6"/>
    <p:sldId id="284" r:id="rId7"/>
    <p:sldId id="282" r:id="rId8"/>
    <p:sldId id="263" r:id="rId9"/>
    <p:sldId id="285" r:id="rId10"/>
    <p:sldId id="28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4B5"/>
    <a:srgbClr val="1CADE4"/>
    <a:srgbClr val="1482AC"/>
    <a:srgbClr val="FF6600"/>
    <a:srgbClr val="7EA9D1"/>
    <a:srgbClr val="568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6" y="22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7908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17908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448305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66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4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8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C0E763-242C-4CDF-B433-36C32EC7B1AB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B50687-A20E-4F9B-AC5F-4677267018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1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116" y="3944983"/>
            <a:ext cx="7035421" cy="1959428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Configuring Server to communicate with CET meters (Ethernet)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CET Inc.</a:t>
            </a:r>
          </a:p>
          <a:p>
            <a:r>
              <a:rPr lang="en-US" altLang="zh-CN" dirty="0" smtClean="0"/>
              <a:t>www.cet-global.com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913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1087" cy="1499616"/>
          </a:xfrm>
        </p:spPr>
        <p:txBody>
          <a:bodyPr>
            <a:normAutofit/>
          </a:bodyPr>
          <a:lstStyle/>
          <a:p>
            <a:r>
              <a:rPr lang="en-US" altLang="zh-CN" sz="45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2. </a:t>
            </a:r>
            <a:r>
              <a:rPr lang="en-US" altLang="zh-CN" sz="45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Troubleshooting</a:t>
            </a:r>
          </a:p>
        </p:txBody>
      </p:sp>
      <p:sp>
        <p:nvSpPr>
          <p:cNvPr id="7" name="矩形 6"/>
          <p:cNvSpPr/>
          <p:nvPr/>
        </p:nvSpPr>
        <p:spPr>
          <a:xfrm>
            <a:off x="1533672" y="2080800"/>
            <a:ext cx="4592539" cy="400110"/>
          </a:xfrm>
          <a:prstGeom prst="rect">
            <a:avLst/>
          </a:prstGeom>
          <a:solidFill>
            <a:srgbClr val="2E74B5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 reply when ping meter IP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553" y="2080800"/>
            <a:ext cx="399600" cy="39960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·</a:t>
            </a:r>
            <a:endParaRPr lang="zh-CN" alt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927778" y="2720004"/>
            <a:ext cx="5766801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CADE4"/>
              </a:buClr>
              <a:buNone/>
            </a:pPr>
            <a:r>
              <a:rPr lang="en-US" sz="1600" dirty="0" smtClean="0"/>
              <a:t>Check is there any problem with the Ethernet cable.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1533673" y="2736466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33673" y="3425390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849956" y="3374304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/>
              <a:t>Check whether the meter gateway is the same with the server’s</a:t>
            </a:r>
          </a:p>
        </p:txBody>
      </p:sp>
    </p:spTree>
    <p:extLst>
      <p:ext uri="{BB962C8B-B14F-4D97-AF65-F5344CB8AC3E}">
        <p14:creationId xmlns:p14="http://schemas.microsoft.com/office/powerpoint/2010/main" val="19816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b="2499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8570789" y="5691658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Nathan </a:t>
            </a:r>
            <a:endParaRPr lang="en-US" dirty="0" smtClean="0"/>
          </a:p>
          <a:p>
            <a:r>
              <a:rPr lang="en-US" sz="1400" dirty="0" smtClean="0"/>
              <a:t>20180322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38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0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Contents</a:t>
            </a:r>
            <a:endParaRPr lang="zh-CN" altLang="en-US" b="0" i="0" u="none" strike="noStrike" baseline="0" dirty="0" smtClean="0">
              <a:solidFill>
                <a:srgbClr val="2E74B5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382" y="1976902"/>
            <a:ext cx="4776171" cy="2342180"/>
          </a:xfrm>
        </p:spPr>
        <p:txBody>
          <a:bodyPr>
            <a:normAutofit lnSpcReduction="10000"/>
          </a:bodyPr>
          <a:lstStyle/>
          <a:p>
            <a:pPr marR="0" lvl="0" rtl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b="0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Configuring the</a:t>
            </a:r>
            <a:r>
              <a:rPr lang="en-US" altLang="zh-CN" b="1" i="0" u="none" strike="noStrike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Meter </a:t>
            </a:r>
            <a:r>
              <a:rPr lang="en-US" altLang="zh-CN" b="1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S</a:t>
            </a:r>
            <a:r>
              <a:rPr lang="en-US" altLang="zh-CN" b="1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ettings</a:t>
            </a:r>
            <a:endParaRPr lang="en-US" altLang="zh-CN" b="1" i="0" u="none" strike="noStrike" baseline="0" dirty="0" smtClean="0">
              <a:solidFill>
                <a:srgbClr val="2E74B5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  <a:p>
            <a:pPr marL="356616" lvl="2" indent="0">
              <a:buClr>
                <a:schemeClr val="accent2"/>
              </a:buClr>
              <a:buNone/>
            </a:pPr>
            <a:r>
              <a:rPr lang="en-US" altLang="zh-CN" sz="18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1. Connect to meter</a:t>
            </a:r>
          </a:p>
          <a:p>
            <a:pPr marL="356616" lvl="2" indent="0">
              <a:buClr>
                <a:schemeClr val="accent2"/>
              </a:buClr>
              <a:buNone/>
            </a:pPr>
            <a:r>
              <a:rPr lang="en-US" altLang="zh-CN" sz="18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2. View server network information</a:t>
            </a:r>
            <a:endParaRPr lang="en-US" altLang="zh-CN" sz="1800" dirty="0">
              <a:solidFill>
                <a:srgbClr val="2E74B5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  <a:p>
            <a:pPr marL="356616" lvl="2" indent="0">
              <a:buClr>
                <a:schemeClr val="accent2"/>
              </a:buClr>
              <a:buNone/>
            </a:pPr>
            <a:r>
              <a:rPr lang="en-US" altLang="zh-CN" sz="18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3. Configure m</a:t>
            </a:r>
            <a:r>
              <a:rPr lang="en-US" altLang="zh-CN" sz="18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eter communication settings</a:t>
            </a:r>
            <a:endParaRPr lang="en-US" altLang="zh-CN" sz="1800" b="0" i="0" u="none" strike="noStrike" baseline="0" dirty="0" smtClean="0">
              <a:solidFill>
                <a:srgbClr val="2E74B5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  <a:p>
            <a:pPr marR="0" lvl="0" rtl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b="0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Verifying the Communication</a:t>
            </a:r>
            <a:endParaRPr lang="en-US" altLang="zh-CN" b="1" i="0" u="none" strike="noStrike" baseline="0" dirty="0" smtClean="0">
              <a:solidFill>
                <a:srgbClr val="2E74B5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  <a:p>
            <a:pPr marL="699516" lvl="2" indent="-342900">
              <a:buClr>
                <a:schemeClr val="accent2"/>
              </a:buClr>
              <a:buAutoNum type="arabicPeriod"/>
            </a:pPr>
            <a:r>
              <a:rPr lang="en-US" altLang="zh-CN" sz="1800" b="0" i="0" u="none" strike="noStrike" baseline="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Ping meter IP</a:t>
            </a:r>
          </a:p>
          <a:p>
            <a:pPr marL="699516" lvl="2" indent="-342900">
              <a:buClr>
                <a:schemeClr val="accent2"/>
              </a:buClr>
              <a:buAutoNum type="arabicPeriod"/>
            </a:pPr>
            <a:r>
              <a:rPr lang="en-US" altLang="zh-CN" sz="18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Troubleshooting</a:t>
            </a:r>
            <a:endParaRPr lang="en-US" altLang="zh-CN" sz="1800" b="0" i="0" u="none" strike="noStrike" baseline="0" dirty="0" smtClean="0">
              <a:solidFill>
                <a:srgbClr val="2E74B5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  <a:p>
            <a:pPr marL="699516" lvl="2" indent="-342900">
              <a:buClr>
                <a:schemeClr val="accent2"/>
              </a:buClr>
              <a:buAutoNum type="arabicPeriod"/>
            </a:pPr>
            <a:endParaRPr lang="en-US" altLang="zh-CN" b="1" dirty="0">
              <a:solidFill>
                <a:srgbClr val="2E74B5"/>
              </a:solidFill>
              <a:latin typeface="Calibri Light" panose="020F03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60060" y="5813948"/>
            <a:ext cx="11031940" cy="0"/>
          </a:xfrm>
          <a:prstGeom prst="line">
            <a:avLst/>
          </a:prstGeom>
          <a:ln>
            <a:solidFill>
              <a:srgbClr val="2E7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剪去单角的矩形 6"/>
          <p:cNvSpPr/>
          <p:nvPr/>
        </p:nvSpPr>
        <p:spPr>
          <a:xfrm rot="10800000">
            <a:off x="4558351" y="5829299"/>
            <a:ext cx="7633648" cy="475966"/>
          </a:xfrm>
          <a:prstGeom prst="snip1Rect">
            <a:avLst>
              <a:gd name="adj" fmla="val 50000"/>
            </a:avLst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94624" cy="1499616"/>
          </a:xfrm>
        </p:spPr>
        <p:txBody>
          <a:bodyPr/>
          <a:lstStyle/>
          <a:p>
            <a:r>
              <a:rPr lang="en-US" altLang="zh-CN" b="1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Configuring </a:t>
            </a:r>
            <a:r>
              <a:rPr lang="en-US" altLang="zh-CN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the </a:t>
            </a:r>
            <a:r>
              <a:rPr lang="en-US" altLang="zh-CN" b="1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Meter Settings</a:t>
            </a:r>
            <a:endParaRPr lang="zh-CN" altLang="en-US" b="0" i="0" u="none" strike="noStrike" baseline="0" dirty="0" smtClean="0">
              <a:solidFill>
                <a:srgbClr val="2E74B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燕尾形 2"/>
          <p:cNvSpPr/>
          <p:nvPr/>
        </p:nvSpPr>
        <p:spPr>
          <a:xfrm>
            <a:off x="11117749" y="1021126"/>
            <a:ext cx="341960" cy="507424"/>
          </a:xfrm>
          <a:prstGeom prst="chevron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燕尾形 3"/>
          <p:cNvSpPr/>
          <p:nvPr/>
        </p:nvSpPr>
        <p:spPr>
          <a:xfrm>
            <a:off x="11459709" y="1021126"/>
            <a:ext cx="341960" cy="507424"/>
          </a:xfrm>
          <a:prstGeom prst="chevron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1087" cy="1499616"/>
          </a:xfrm>
        </p:spPr>
        <p:txBody>
          <a:bodyPr>
            <a:normAutofit/>
          </a:bodyPr>
          <a:lstStyle/>
          <a:p>
            <a:r>
              <a:rPr lang="en-US" altLang="zh-CN" sz="45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1. Connect </a:t>
            </a:r>
            <a:r>
              <a:rPr lang="en-US" altLang="zh-CN" sz="45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to </a:t>
            </a:r>
            <a:r>
              <a:rPr lang="en-US" altLang="zh-CN" sz="45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meter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3671" y="2645951"/>
            <a:ext cx="9631543" cy="33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Make sure the Ethernet cable plug in the </a:t>
            </a:r>
            <a:r>
              <a:rPr lang="en-US" sz="1600" dirty="0"/>
              <a:t>right port corresponding </a:t>
            </a:r>
            <a:r>
              <a:rPr lang="en-US" sz="1600" dirty="0" smtClean="0"/>
              <a:t>to meter settings. </a:t>
            </a:r>
          </a:p>
        </p:txBody>
      </p:sp>
      <p:sp>
        <p:nvSpPr>
          <p:cNvPr id="7" name="矩形 6"/>
          <p:cNvSpPr/>
          <p:nvPr/>
        </p:nvSpPr>
        <p:spPr>
          <a:xfrm>
            <a:off x="1534245" y="2080800"/>
            <a:ext cx="9631543" cy="400110"/>
          </a:xfrm>
          <a:prstGeom prst="rect">
            <a:avLst/>
          </a:prstGeom>
          <a:solidFill>
            <a:srgbClr val="2E74B5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Select a port to connect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4127" y="2080800"/>
            <a:ext cx="399600" cy="39960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·</a:t>
            </a:r>
            <a:endParaRPr lang="zh-CN" alt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72" y="3120469"/>
            <a:ext cx="1743137" cy="30608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42063" y="6181335"/>
            <a:ext cx="3387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Picture.1 Some meters have 2 por</a:t>
            </a:r>
            <a:r>
              <a:rPr lang="en-US" sz="1400" dirty="0" smtClean="0">
                <a:solidFill>
                  <a:srgbClr val="0070C0"/>
                </a:solidFill>
              </a:rPr>
              <a:t>t available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1087" cy="1499616"/>
          </a:xfrm>
        </p:spPr>
        <p:txBody>
          <a:bodyPr>
            <a:normAutofit/>
          </a:bodyPr>
          <a:lstStyle/>
          <a:p>
            <a:r>
              <a:rPr lang="en-US" altLang="zh-CN" sz="45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2. </a:t>
            </a:r>
            <a:r>
              <a:rPr lang="en-US" altLang="zh-CN" sz="45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View server network information</a:t>
            </a:r>
            <a:endParaRPr lang="zh-CN" altLang="en-US" sz="4500" b="0" i="0" u="none" strike="noStrike" baseline="0" dirty="0" smtClean="0">
              <a:solidFill>
                <a:srgbClr val="2E74B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1004" y="2826962"/>
            <a:ext cx="4276255" cy="578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WinKey</a:t>
            </a:r>
            <a:r>
              <a:rPr lang="en-US" sz="1600" b="1" dirty="0">
                <a:solidFill>
                  <a:srgbClr val="FF0000"/>
                </a:solidFill>
              </a:rPr>
              <a:t> + R </a:t>
            </a:r>
            <a:r>
              <a:rPr lang="en-US" sz="1600" dirty="0"/>
              <a:t>on your keyboard. Or you could open the start menu and type </a:t>
            </a:r>
            <a:r>
              <a:rPr lang="en-US" sz="1600" b="1" dirty="0">
                <a:solidFill>
                  <a:srgbClr val="FF0000"/>
                </a:solidFill>
              </a:rPr>
              <a:t>Run</a:t>
            </a:r>
            <a:r>
              <a:rPr lang="en-US" sz="1600" dirty="0"/>
              <a:t>. </a:t>
            </a:r>
            <a:endParaRPr lang="en-US" sz="1600" dirty="0" smtClean="0"/>
          </a:p>
        </p:txBody>
      </p:sp>
      <p:sp>
        <p:nvSpPr>
          <p:cNvPr id="7" name="矩形 6"/>
          <p:cNvSpPr/>
          <p:nvPr/>
        </p:nvSpPr>
        <p:spPr>
          <a:xfrm>
            <a:off x="1533671" y="2081330"/>
            <a:ext cx="9773588" cy="400110"/>
          </a:xfrm>
          <a:prstGeom prst="rect">
            <a:avLst/>
          </a:prstGeom>
          <a:solidFill>
            <a:srgbClr val="2E74B5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Open network and sharing center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553" y="2081585"/>
            <a:ext cx="399600" cy="39960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1)</a:t>
            </a:r>
            <a:endParaRPr lang="zh-CN" alt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71" y="2617454"/>
            <a:ext cx="5118903" cy="41118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25675" y="5215704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714721" y="2878048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14721" y="3566972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7031004" y="3515886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/>
              <a:t>E</a:t>
            </a:r>
            <a:r>
              <a:rPr lang="en-US" sz="1600" dirty="0" smtClean="0"/>
              <a:t>nter </a:t>
            </a:r>
            <a:r>
              <a:rPr lang="en-US" sz="1600" b="1" dirty="0">
                <a:solidFill>
                  <a:srgbClr val="FF0000"/>
                </a:solidFill>
              </a:rPr>
              <a:t>control</a:t>
            </a:r>
            <a:r>
              <a:rPr lang="en-US" sz="1600" dirty="0"/>
              <a:t> in the </a:t>
            </a:r>
            <a:r>
              <a:rPr lang="en-US" sz="1600" b="1" dirty="0">
                <a:solidFill>
                  <a:srgbClr val="FF0000"/>
                </a:solidFill>
              </a:rPr>
              <a:t>Run Command</a:t>
            </a:r>
            <a:r>
              <a:rPr lang="en-US" sz="1600" dirty="0"/>
              <a:t> box followed by the </a:t>
            </a:r>
            <a:r>
              <a:rPr lang="en-US" sz="1600" b="1" dirty="0">
                <a:solidFill>
                  <a:srgbClr val="FF0000"/>
                </a:solidFill>
              </a:rPr>
              <a:t>Return key</a:t>
            </a:r>
            <a:r>
              <a:rPr lang="en-US" sz="1600" dirty="0"/>
              <a:t>. </a:t>
            </a:r>
            <a:endParaRPr lang="en-US" sz="1600" dirty="0" smtClean="0"/>
          </a:p>
        </p:txBody>
      </p:sp>
      <p:sp>
        <p:nvSpPr>
          <p:cNvPr id="17" name="Oval 16"/>
          <p:cNvSpPr/>
          <p:nvPr/>
        </p:nvSpPr>
        <p:spPr>
          <a:xfrm>
            <a:off x="6714720" y="4255896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031004" y="4204810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Now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Control Panel</a:t>
            </a:r>
            <a:r>
              <a:rPr lang="en-US" altLang="zh-CN" sz="1600" dirty="0" smtClean="0"/>
              <a:t> come out, click to enter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Network and Sharing Center</a:t>
            </a:r>
            <a:r>
              <a:rPr lang="en-US" altLang="zh-CN" sz="1600" dirty="0" smtClean="0"/>
              <a:t>.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11700" y="4375091"/>
            <a:ext cx="1515332" cy="365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92637" y="4275833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42841" y="5868138"/>
            <a:ext cx="2249795" cy="285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25721" y="5749075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71" y="2542341"/>
            <a:ext cx="5551416" cy="4222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1087" cy="1499616"/>
          </a:xfrm>
        </p:spPr>
        <p:txBody>
          <a:bodyPr>
            <a:normAutofit/>
          </a:bodyPr>
          <a:lstStyle/>
          <a:p>
            <a:r>
              <a:rPr lang="en-US" altLang="zh-CN" sz="45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2. </a:t>
            </a:r>
            <a:r>
              <a:rPr lang="en-US" altLang="zh-CN" sz="45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View server network information</a:t>
            </a:r>
            <a:endParaRPr lang="zh-CN" altLang="en-US" sz="4500" b="0" i="0" u="none" strike="noStrike" baseline="0" dirty="0" smtClean="0">
              <a:solidFill>
                <a:srgbClr val="2E74B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0434" y="2646469"/>
            <a:ext cx="3976149" cy="578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Click </a:t>
            </a:r>
            <a:r>
              <a:rPr lang="en-US" sz="1600" b="1" dirty="0" smtClean="0">
                <a:solidFill>
                  <a:srgbClr val="FF0000"/>
                </a:solidFill>
              </a:rPr>
              <a:t>Ethernet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the </a:t>
            </a:r>
            <a:r>
              <a:rPr lang="en-US" sz="1600" b="1" dirty="0" smtClean="0">
                <a:solidFill>
                  <a:srgbClr val="FF0000"/>
                </a:solidFill>
              </a:rPr>
              <a:t>View your active networks</a:t>
            </a:r>
            <a:r>
              <a:rPr lang="en-US" sz="1600" dirty="0" smtClean="0"/>
              <a:t> list. </a:t>
            </a:r>
          </a:p>
        </p:txBody>
      </p:sp>
      <p:sp>
        <p:nvSpPr>
          <p:cNvPr id="7" name="矩形 6"/>
          <p:cNvSpPr/>
          <p:nvPr/>
        </p:nvSpPr>
        <p:spPr>
          <a:xfrm>
            <a:off x="1533671" y="2080800"/>
            <a:ext cx="9711442" cy="400110"/>
          </a:xfrm>
          <a:prstGeom prst="rect">
            <a:avLst/>
          </a:prstGeom>
          <a:solidFill>
            <a:srgbClr val="2E74B5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Check the</a:t>
            </a:r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network information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553" y="2080800"/>
            <a:ext cx="399600" cy="39960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2" name="Oval 11"/>
          <p:cNvSpPr/>
          <p:nvPr/>
        </p:nvSpPr>
        <p:spPr>
          <a:xfrm>
            <a:off x="7204151" y="2697555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204151" y="3386479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7520434" y="3335393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Click </a:t>
            </a:r>
            <a:r>
              <a:rPr lang="en-US" sz="1600" b="1" dirty="0" smtClean="0">
                <a:solidFill>
                  <a:srgbClr val="FF0000"/>
                </a:solidFill>
              </a:rPr>
              <a:t>Details…</a:t>
            </a:r>
            <a:r>
              <a:rPr lang="en-US" sz="1600" dirty="0" smtClean="0"/>
              <a:t> under </a:t>
            </a:r>
            <a:r>
              <a:rPr lang="en-US" sz="1600" b="1" dirty="0" smtClean="0">
                <a:solidFill>
                  <a:srgbClr val="FF0000"/>
                </a:solidFill>
              </a:rPr>
              <a:t>General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tab.</a:t>
            </a:r>
            <a:endParaRPr lang="en-US" sz="1600" dirty="0" smtClean="0"/>
          </a:p>
        </p:txBody>
      </p:sp>
      <p:sp>
        <p:nvSpPr>
          <p:cNvPr id="17" name="Oval 16"/>
          <p:cNvSpPr/>
          <p:nvPr/>
        </p:nvSpPr>
        <p:spPr>
          <a:xfrm>
            <a:off x="7204150" y="4075403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520434" y="4024317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Check the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IPV4 Default Gateway</a:t>
            </a:r>
            <a:r>
              <a:rPr lang="en-US" altLang="zh-CN" sz="1600" dirty="0" smtClean="0"/>
              <a:t> on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Network Connection Details </a:t>
            </a:r>
            <a:r>
              <a:rPr lang="en-US" altLang="zh-CN" sz="1600" dirty="0" smtClean="0"/>
              <a:t>to assign an IP for meter.</a:t>
            </a:r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65467" y="5108873"/>
            <a:ext cx="1802167" cy="182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69978" y="5194195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29775" y="4934933"/>
            <a:ext cx="664346" cy="285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607" y="4815870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39845" y="3382396"/>
            <a:ext cx="1219893" cy="293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40675" y="3263333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7520434" y="4815870"/>
            <a:ext cx="3768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70C0"/>
                </a:solidFill>
              </a:defRPr>
            </a:lvl1pPr>
          </a:lstStyle>
          <a:p>
            <a:r>
              <a:rPr lang="en-US" altLang="zh-CN" dirty="0"/>
              <a:t>For example, </a:t>
            </a:r>
          </a:p>
          <a:p>
            <a:r>
              <a:rPr lang="en-US" altLang="zh-CN" dirty="0"/>
              <a:t>Here the IPV4 Default Gateway is </a:t>
            </a:r>
            <a:r>
              <a:rPr lang="en-US" altLang="zh-CN" dirty="0" smtClean="0"/>
              <a:t>192.168.1.1</a:t>
            </a:r>
          </a:p>
          <a:p>
            <a:r>
              <a:rPr lang="en-US" altLang="zh-CN" dirty="0" smtClean="0"/>
              <a:t>You can assign an IP 192.168.1.145 for the meter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22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72" y="2695319"/>
            <a:ext cx="4877223" cy="3657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1087" cy="1499616"/>
          </a:xfrm>
        </p:spPr>
        <p:txBody>
          <a:bodyPr>
            <a:normAutofit/>
          </a:bodyPr>
          <a:lstStyle/>
          <a:p>
            <a:r>
              <a:rPr lang="en-US" altLang="zh-CN" sz="4500" dirty="0" smtClean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3. Configure </a:t>
            </a:r>
            <a:r>
              <a:rPr lang="en-US" altLang="zh-CN" sz="45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meter communication settings</a:t>
            </a:r>
          </a:p>
        </p:txBody>
      </p:sp>
      <p:sp>
        <p:nvSpPr>
          <p:cNvPr id="7" name="矩形 6"/>
          <p:cNvSpPr/>
          <p:nvPr/>
        </p:nvSpPr>
        <p:spPr>
          <a:xfrm>
            <a:off x="1533672" y="2080800"/>
            <a:ext cx="9712800" cy="400110"/>
          </a:xfrm>
          <a:prstGeom prst="rect">
            <a:avLst/>
          </a:prstGeom>
          <a:solidFill>
            <a:srgbClr val="2E74B5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Open communication settings in front panel HMI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553" y="2080800"/>
            <a:ext cx="399600" cy="39960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1)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819" t="47446"/>
          <a:stretch/>
        </p:blipFill>
        <p:spPr>
          <a:xfrm>
            <a:off x="4265156" y="3820851"/>
            <a:ext cx="2881861" cy="19263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13164" y="4265493"/>
            <a:ext cx="698691" cy="742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792" y="4145925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520434" y="2646469"/>
            <a:ext cx="3976149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1600" dirty="0" smtClean="0"/>
              <a:t>Enter </a:t>
            </a:r>
            <a:r>
              <a:rPr lang="en-US" sz="1600" b="1" dirty="0" smtClean="0">
                <a:solidFill>
                  <a:srgbClr val="FF0000"/>
                </a:solidFill>
              </a:rPr>
              <a:t>Setup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on </a:t>
            </a:r>
            <a:r>
              <a:rPr lang="en-US" sz="1600" b="1" dirty="0" smtClean="0">
                <a:solidFill>
                  <a:srgbClr val="FF0000"/>
                </a:solidFill>
              </a:rPr>
              <a:t>Home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page of HMI</a:t>
            </a:r>
            <a:endParaRPr lang="en-US" sz="1600" dirty="0" smtClean="0"/>
          </a:p>
        </p:txBody>
      </p:sp>
      <p:sp>
        <p:nvSpPr>
          <p:cNvPr id="14" name="Oval 13"/>
          <p:cNvSpPr/>
          <p:nvPr/>
        </p:nvSpPr>
        <p:spPr>
          <a:xfrm>
            <a:off x="7204151" y="2697555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4151" y="3386479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7520434" y="3335393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Press </a:t>
            </a:r>
            <a:r>
              <a:rPr lang="en-US" sz="1600" b="1" dirty="0" smtClean="0">
                <a:solidFill>
                  <a:srgbClr val="FF0000"/>
                </a:solidFill>
              </a:rPr>
              <a:t>Tab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button on meter front panel and turn to </a:t>
            </a:r>
            <a:r>
              <a:rPr lang="en-US" sz="1600" b="1" dirty="0" smtClean="0">
                <a:solidFill>
                  <a:srgbClr val="FF0000"/>
                </a:solidFill>
              </a:rPr>
              <a:t>COMM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setting page</a:t>
            </a:r>
            <a:endParaRPr lang="en-US" sz="1600" dirty="0" smtClean="0"/>
          </a:p>
        </p:txBody>
      </p:sp>
      <p:sp>
        <p:nvSpPr>
          <p:cNvPr id="17" name="Oval 16"/>
          <p:cNvSpPr/>
          <p:nvPr/>
        </p:nvSpPr>
        <p:spPr>
          <a:xfrm>
            <a:off x="7204150" y="4075403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520434" y="4024317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Press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Enter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button and fill in the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IP Address (P1/P2) </a:t>
            </a:r>
            <a:r>
              <a:rPr lang="en-US" altLang="zh-CN" sz="1600" dirty="0" smtClean="0"/>
              <a:t>assigned to the meter and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IPV4 Default Gateway</a:t>
            </a:r>
            <a:endParaRPr lang="en-US" sz="16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2342079" y="5963056"/>
            <a:ext cx="809683" cy="4096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42472" y="5873177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441686" y="2792596"/>
            <a:ext cx="1245097" cy="8320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61534" y="2628233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204150" y="4815412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7520434" y="4764326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Press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Enter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button again to confirm the modification.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77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Verifying the Communication</a:t>
            </a:r>
            <a:endParaRPr lang="zh-CN" altLang="en-US" b="0" i="0" u="none" strike="noStrike" baseline="0" dirty="0" smtClean="0">
              <a:solidFill>
                <a:srgbClr val="2E74B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0542212" y="1021126"/>
            <a:ext cx="341960" cy="507424"/>
          </a:xfrm>
          <a:prstGeom prst="chevron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10884172" y="1021126"/>
            <a:ext cx="341960" cy="507424"/>
          </a:xfrm>
          <a:prstGeom prst="chevron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03" y="2514028"/>
            <a:ext cx="4040058" cy="4177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1087" cy="1499616"/>
          </a:xfrm>
        </p:spPr>
        <p:txBody>
          <a:bodyPr>
            <a:normAutofit/>
          </a:bodyPr>
          <a:lstStyle/>
          <a:p>
            <a:r>
              <a:rPr lang="en-US" altLang="zh-CN" sz="4500" dirty="0">
                <a:solidFill>
                  <a:srgbClr val="2E74B5"/>
                </a:solidFill>
                <a:latin typeface="Calibri Light" panose="020F0302020204030204" pitchFamily="34" charset="0"/>
                <a:ea typeface="宋体" panose="02010600030101010101" pitchFamily="2" charset="-122"/>
              </a:rPr>
              <a:t>1. Ping meter IP</a:t>
            </a:r>
          </a:p>
        </p:txBody>
      </p:sp>
      <p:sp>
        <p:nvSpPr>
          <p:cNvPr id="7" name="矩形 6"/>
          <p:cNvSpPr/>
          <p:nvPr/>
        </p:nvSpPr>
        <p:spPr>
          <a:xfrm>
            <a:off x="1533672" y="2080800"/>
            <a:ext cx="9712800" cy="400110"/>
          </a:xfrm>
          <a:prstGeom prst="rect">
            <a:avLst/>
          </a:prstGeom>
          <a:solidFill>
            <a:srgbClr val="2E74B5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Open communication settings in front panel HMI</a:t>
            </a:r>
            <a:endParaRPr lang="en-US" altLang="zh-CN" sz="20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553" y="2080800"/>
            <a:ext cx="399600" cy="399600"/>
          </a:xfrm>
          <a:prstGeom prst="rect">
            <a:avLst/>
          </a:prstGeom>
          <a:solidFill>
            <a:srgbClr val="2E7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·</a:t>
            </a:r>
            <a:endParaRPr lang="zh-CN" alt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598256" y="2681093"/>
            <a:ext cx="3976149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CADE4"/>
              </a:buClr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WinKey</a:t>
            </a:r>
            <a:r>
              <a:rPr lang="en-US" sz="1600" b="1" dirty="0">
                <a:solidFill>
                  <a:srgbClr val="FF0000"/>
                </a:solidFill>
              </a:rPr>
              <a:t> + R </a:t>
            </a:r>
            <a:r>
              <a:rPr lang="en-US" sz="1600" dirty="0">
                <a:solidFill>
                  <a:prstClr val="black"/>
                </a:solidFill>
              </a:rPr>
              <a:t>on your keyboard. Or you could open the start menu and type </a:t>
            </a:r>
            <a:r>
              <a:rPr lang="en-US" sz="1600" b="1" dirty="0">
                <a:solidFill>
                  <a:srgbClr val="FF0000"/>
                </a:solidFill>
              </a:rPr>
              <a:t>Run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4" name="Oval 13"/>
          <p:cNvSpPr/>
          <p:nvPr/>
        </p:nvSpPr>
        <p:spPr>
          <a:xfrm>
            <a:off x="7204151" y="2697555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204151" y="3386479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7520434" y="3335393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/>
              <a:t>E</a:t>
            </a:r>
            <a:r>
              <a:rPr lang="en-US" sz="1600" dirty="0"/>
              <a:t>nter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ping IP -t (Like ping 192.168.1.145 t)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in the </a:t>
            </a:r>
            <a:r>
              <a:rPr lang="en-US" sz="1600" b="1" dirty="0">
                <a:solidFill>
                  <a:srgbClr val="FF0000"/>
                </a:solidFill>
              </a:rPr>
              <a:t>Run Command</a:t>
            </a:r>
            <a:r>
              <a:rPr lang="en-US" sz="1600" dirty="0"/>
              <a:t> box followed by the </a:t>
            </a:r>
            <a:r>
              <a:rPr lang="en-US" sz="1600" b="1" dirty="0">
                <a:solidFill>
                  <a:srgbClr val="FF0000"/>
                </a:solidFill>
              </a:rPr>
              <a:t>Return key</a:t>
            </a:r>
            <a:r>
              <a:rPr lang="en-US" sz="1600" dirty="0"/>
              <a:t>. </a:t>
            </a:r>
          </a:p>
        </p:txBody>
      </p:sp>
      <p:sp>
        <p:nvSpPr>
          <p:cNvPr id="17" name="Oval 16"/>
          <p:cNvSpPr/>
          <p:nvPr/>
        </p:nvSpPr>
        <p:spPr>
          <a:xfrm>
            <a:off x="7204150" y="4075403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520434" y="4024317"/>
            <a:ext cx="4276255" cy="57842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 smtClean="0"/>
              <a:t>You can see the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reply message </a:t>
            </a:r>
            <a:r>
              <a:rPr lang="en-US" altLang="zh-CN" sz="1600" dirty="0" smtClean="0"/>
              <a:t>on a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command window</a:t>
            </a:r>
            <a:r>
              <a:rPr lang="en-US" altLang="zh-CN" sz="1600" dirty="0" smtClean="0"/>
              <a:t> if communicating with meter successfully.</a:t>
            </a:r>
            <a:endParaRPr lang="en-US" sz="16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1650403" y="2821474"/>
            <a:ext cx="3369068" cy="2021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90304" y="2690122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140084" y="4990775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40084" y="5753933"/>
            <a:ext cx="2669283" cy="293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42452" y="5634870"/>
            <a:ext cx="238125" cy="23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948</TotalTime>
  <Words>403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华文仿宋</vt:lpstr>
      <vt:lpstr>宋体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Integral</vt:lpstr>
      <vt:lpstr>Configuring Server to communicate with CET meters (Ethernet)</vt:lpstr>
      <vt:lpstr>Contents</vt:lpstr>
      <vt:lpstr>Configuring the Meter Settings</vt:lpstr>
      <vt:lpstr>1. Connect to meter</vt:lpstr>
      <vt:lpstr>2. View server network information</vt:lpstr>
      <vt:lpstr>2. View server network information</vt:lpstr>
      <vt:lpstr>3. Configure meter communication settings</vt:lpstr>
      <vt:lpstr>Verifying the Communication</vt:lpstr>
      <vt:lpstr>1. Ping meter IP</vt:lpstr>
      <vt:lpstr>2. Troubleshooting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FTP User Guide and File Management</dc:title>
  <dc:creator>Nathan</dc:creator>
  <cp:lastModifiedBy>Nathan</cp:lastModifiedBy>
  <cp:revision>655</cp:revision>
  <dcterms:created xsi:type="dcterms:W3CDTF">2017-04-24T03:27:58Z</dcterms:created>
  <dcterms:modified xsi:type="dcterms:W3CDTF">2018-03-22T02:50:20Z</dcterms:modified>
</cp:coreProperties>
</file>